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1" r:id="rId16"/>
    <p:sldId id="272" r:id="rId17"/>
    <p:sldId id="273" r:id="rId18"/>
    <p:sldId id="270" r:id="rId19"/>
    <p:sldId id="274" r:id="rId20"/>
    <p:sldId id="275" r:id="rId21"/>
    <p:sldId id="280" r:id="rId22"/>
    <p:sldId id="282" r:id="rId23"/>
    <p:sldId id="281" r:id="rId24"/>
    <p:sldId id="276" r:id="rId25"/>
    <p:sldId id="277" r:id="rId26"/>
    <p:sldId id="283" r:id="rId27"/>
    <p:sldId id="278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EB9DE-EE70-4489-A42D-9C6ABC4D6CB2}" type="datetimeFigureOut">
              <a:rPr lang="fr-FR" smtClean="0"/>
              <a:pPr/>
              <a:t>10/07/2019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CC90F-D61C-478B-B27A-27E37C1B65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C90F-D61C-478B-B27A-27E37C1B655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Dorsales lentes = Ouest-Indienne et Atlantique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C90F-D61C-478B-B27A-27E37C1B6556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Dorsales lentes = Ouest-Indienne et Atlantique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C90F-D61C-478B-B27A-27E37C1B6556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Modèle indien valable pour </a:t>
            </a:r>
            <a:r>
              <a:rPr lang="fr-FR" dirty="0" err="1" smtClean="0"/>
              <a:t>Antartique</a:t>
            </a:r>
            <a:r>
              <a:rPr lang="fr-FR" dirty="0" smtClean="0"/>
              <a:t>.</a:t>
            </a:r>
            <a:r>
              <a:rPr lang="fr-FR" baseline="0" dirty="0" smtClean="0"/>
              <a:t> Vitesse : rapide &gt;9 cm / an, lent 4 à 9 cm / an, très lent 1 à 4 cm / an.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C90F-D61C-478B-B27A-27E37C1B6556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Tectonique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assymétrique</a:t>
            </a:r>
            <a:r>
              <a:rPr lang="fr-FR" baseline="0" dirty="0" smtClean="0"/>
              <a:t> et dénudation du manteau pour une dorsale lente (peu magmatique</a:t>
            </a:r>
            <a:r>
              <a:rPr lang="fr-FR" baseline="0" dirty="0" smtClean="0"/>
              <a:t>). Modèle </a:t>
            </a:r>
            <a:r>
              <a:rPr lang="fr-FR" baseline="0" dirty="0" err="1" smtClean="0"/>
              <a:t>assymétrique</a:t>
            </a:r>
            <a:r>
              <a:rPr lang="fr-FR" baseline="0" dirty="0" smtClean="0"/>
              <a:t> développé dans les années 80 pour </a:t>
            </a:r>
            <a:r>
              <a:rPr lang="fr-FR" baseline="0" dirty="0" err="1" smtClean="0"/>
              <a:t>rifting</a:t>
            </a:r>
            <a:r>
              <a:rPr lang="fr-FR" baseline="0" dirty="0" smtClean="0"/>
              <a:t> marge de Galice vs marge du Labrador et pour </a:t>
            </a:r>
            <a:r>
              <a:rPr lang="fr-FR" i="1" baseline="0" dirty="0" smtClean="0"/>
              <a:t>Basin and Range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C90F-D61C-478B-B27A-27E37C1B6556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Dimensions variables des diapirs : centaine</a:t>
            </a:r>
            <a:r>
              <a:rPr lang="fr-FR" baseline="0" dirty="0" smtClean="0"/>
              <a:t> de km pour Pacifique, dizaine seulement pour Atlantique (et </a:t>
            </a:r>
            <a:r>
              <a:rPr lang="fr-FR" baseline="0" dirty="0" err="1" smtClean="0"/>
              <a:t>diapirisme</a:t>
            </a:r>
            <a:r>
              <a:rPr lang="fr-FR" baseline="0" smtClean="0"/>
              <a:t> intermittent)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C90F-D61C-478B-B27A-27E37C1B6556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Dorsales rapides = tissu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crustal</a:t>
            </a:r>
            <a:r>
              <a:rPr lang="fr-FR" baseline="0" dirty="0" smtClean="0"/>
              <a:t> continu, </a:t>
            </a:r>
            <a:r>
              <a:rPr lang="fr-FR" baseline="0" dirty="0" err="1" smtClean="0"/>
              <a:t>Moho</a:t>
            </a:r>
            <a:r>
              <a:rPr lang="fr-FR" baseline="0" dirty="0" smtClean="0"/>
              <a:t> sismique = transition péridotites / gabbros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C90F-D61C-478B-B27A-27E37C1B6556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lentille de magma mince et étroite</a:t>
            </a:r>
            <a:r>
              <a:rPr lang="fr-FR" baseline="0" dirty="0" smtClean="0"/>
              <a:t> sous dorsale rapide. Magmatisme discontinu sous dorsale lente (poches modestes isolées).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C90F-D61C-478B-B27A-27E37C1B6556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Dorsales rapides = tissu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crustal</a:t>
            </a:r>
            <a:r>
              <a:rPr lang="fr-FR" baseline="0" dirty="0" smtClean="0"/>
              <a:t> continu, </a:t>
            </a:r>
            <a:r>
              <a:rPr lang="fr-FR" baseline="0" dirty="0" err="1" smtClean="0"/>
              <a:t>Moho</a:t>
            </a:r>
            <a:r>
              <a:rPr lang="fr-FR" baseline="0" dirty="0" smtClean="0"/>
              <a:t> sismique = transition péridotites / gabbros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C90F-D61C-478B-B27A-27E37C1B6556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C90F-D61C-478B-B27A-27E37C1B6556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Dorsales rapides = tissu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crustal</a:t>
            </a:r>
            <a:r>
              <a:rPr lang="fr-FR" baseline="0" dirty="0" smtClean="0"/>
              <a:t> continu, </a:t>
            </a:r>
            <a:r>
              <a:rPr lang="fr-FR" baseline="0" dirty="0" err="1" smtClean="0"/>
              <a:t>Moho</a:t>
            </a:r>
            <a:r>
              <a:rPr lang="fr-FR" baseline="0" dirty="0" smtClean="0"/>
              <a:t> sismique = transition péridotites / gabbros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C90F-D61C-478B-B27A-27E37C1B6556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Annoncer plan à l’oral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C90F-D61C-478B-B27A-27E37C1B655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Harzburgite</a:t>
            </a:r>
            <a:r>
              <a:rPr lang="fr-FR" dirty="0" smtClean="0"/>
              <a:t> </a:t>
            </a:r>
            <a:r>
              <a:rPr lang="fr-FR" dirty="0" err="1" smtClean="0"/>
              <a:t>Ocean</a:t>
            </a:r>
            <a:r>
              <a:rPr lang="fr-FR" baseline="0" dirty="0" smtClean="0"/>
              <a:t> Type vs </a:t>
            </a:r>
            <a:r>
              <a:rPr lang="fr-FR" baseline="0" dirty="0" err="1" smtClean="0"/>
              <a:t>Lherzolite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Ocean</a:t>
            </a:r>
            <a:r>
              <a:rPr lang="fr-FR" baseline="0" dirty="0" smtClean="0"/>
              <a:t> Type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C90F-D61C-478B-B27A-27E37C1B6556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err="1" smtClean="0"/>
              <a:t>Chenaillet</a:t>
            </a:r>
            <a:r>
              <a:rPr lang="fr-FR" baseline="0" dirty="0" smtClean="0"/>
              <a:t> LOT avec deux épisodes magmatiques et remaniement sédimentaire du plancher. Intermédiaires : Trinity en Californie, </a:t>
            </a:r>
            <a:r>
              <a:rPr lang="fr-FR" baseline="0" dirty="0" err="1" smtClean="0"/>
              <a:t>Xigatsé</a:t>
            </a:r>
            <a:r>
              <a:rPr lang="fr-FR" baseline="0" dirty="0" smtClean="0"/>
              <a:t> au Tibet.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C90F-D61C-478B-B27A-27E37C1B6556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Harzburgite</a:t>
            </a:r>
            <a:r>
              <a:rPr lang="fr-FR" dirty="0" smtClean="0"/>
              <a:t> </a:t>
            </a:r>
            <a:r>
              <a:rPr lang="fr-FR" dirty="0" err="1" smtClean="0"/>
              <a:t>Ocean</a:t>
            </a:r>
            <a:r>
              <a:rPr lang="fr-FR" baseline="0" dirty="0" smtClean="0"/>
              <a:t> Type vs </a:t>
            </a:r>
            <a:r>
              <a:rPr lang="fr-FR" baseline="0" dirty="0" err="1" smtClean="0"/>
              <a:t>Lherzolite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Ocean</a:t>
            </a:r>
            <a:r>
              <a:rPr lang="fr-FR" baseline="0" dirty="0" smtClean="0"/>
              <a:t> Type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C90F-D61C-478B-B27A-27E37C1B6556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C90F-D61C-478B-B27A-27E37C1B6556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Pas de frontière politiques, d’obstacles</a:t>
            </a:r>
            <a:r>
              <a:rPr lang="fr-FR" baseline="0" dirty="0" smtClean="0"/>
              <a:t> sur le terrain… mais données indirectes.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C90F-D61C-478B-B27A-27E37C1B655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C90F-D61C-478B-B27A-27E37C1B655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Tf = 15 à</a:t>
            </a:r>
            <a:r>
              <a:rPr lang="fr-FR" baseline="0" dirty="0" smtClean="0"/>
              <a:t> 20 % en dehors des points chauds, failles…   </a:t>
            </a:r>
            <a:r>
              <a:rPr lang="fr-FR" dirty="0" smtClean="0"/>
              <a:t>+ 100 °C =&gt; magma x2            taux d’accrétion x2 =&gt; magmatisme x2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C90F-D61C-478B-B27A-27E37C1B655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Pas de frontière politiques, d’obstacles</a:t>
            </a:r>
            <a:r>
              <a:rPr lang="fr-FR" baseline="0" dirty="0" smtClean="0"/>
              <a:t> sur le terrain… mais données indirectes.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C90F-D61C-478B-B27A-27E37C1B655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Modèle structural consensuel. Magmatique</a:t>
            </a:r>
            <a:r>
              <a:rPr lang="fr-FR" baseline="0" dirty="0" smtClean="0"/>
              <a:t> abandonné. Métamorphique a </a:t>
            </a:r>
            <a:r>
              <a:rPr lang="fr-FR" baseline="0" dirty="0" err="1" smtClean="0"/>
              <a:t>qq</a:t>
            </a:r>
            <a:r>
              <a:rPr lang="fr-FR" baseline="0" dirty="0" smtClean="0"/>
              <a:t> arguments (forage 504B)… Combinaison raisonnable.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C90F-D61C-478B-B27A-27E37C1B6556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Dragage souvent au niveau des failles </a:t>
            </a:r>
            <a:r>
              <a:rPr lang="fr-FR" dirty="0" err="1" smtClean="0"/>
              <a:t>transformantes</a:t>
            </a:r>
            <a:r>
              <a:rPr lang="fr-FR" baseline="0" dirty="0" smtClean="0"/>
              <a:t> (fracture </a:t>
            </a:r>
            <a:r>
              <a:rPr lang="fr-FR" baseline="0" dirty="0" err="1" smtClean="0"/>
              <a:t>Vema</a:t>
            </a:r>
            <a:r>
              <a:rPr lang="fr-FR" baseline="0" dirty="0" smtClean="0"/>
              <a:t>), points chauds (Islande) ou fosses (Hess </a:t>
            </a:r>
            <a:r>
              <a:rPr lang="fr-FR" baseline="0" dirty="0" err="1" smtClean="0"/>
              <a:t>deep</a:t>
            </a:r>
            <a:r>
              <a:rPr lang="fr-FR" baseline="0" dirty="0" smtClean="0"/>
              <a:t>) : peu représentatif.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C90F-D61C-478B-B27A-27E37C1B6556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Lacs de lave : blocage des forages dans le Pacifique (C3 inconnue, Oman = référence).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C90F-D61C-478B-B27A-27E37C1B6556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10/07/2019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10/07/2019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10/07/2019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10/07/2019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10/07/2019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10/07/2019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10/07/2019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10/07/2019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10/07/2019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10/07/2019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10/07/2019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10/07/2019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Un point sur les dorsales lentes et rapides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158" y="3357562"/>
            <a:ext cx="8069010" cy="1752600"/>
          </a:xfrm>
        </p:spPr>
        <p:txBody>
          <a:bodyPr/>
          <a:lstStyle/>
          <a:p>
            <a:pPr algn="just"/>
            <a:r>
              <a:rPr lang="fr-FR" dirty="0" smtClean="0"/>
              <a:t>Pour mieux appréhender le nouveau programme de spécialité en 1</a:t>
            </a:r>
            <a:r>
              <a:rPr lang="fr-FR" baseline="30000" dirty="0" smtClean="0"/>
              <a:t>ère</a:t>
            </a:r>
            <a:r>
              <a:rPr lang="fr-FR" dirty="0" smtClean="0"/>
              <a:t> générale.</a:t>
            </a:r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289304" y="6215082"/>
            <a:ext cx="7854696" cy="642918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Schultz, juin 2019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362456"/>
          </a:xfrm>
        </p:spPr>
        <p:txBody>
          <a:bodyPr/>
          <a:lstStyle/>
          <a:p>
            <a:r>
              <a:rPr lang="fr-FR" sz="4800" dirty="0" smtClean="0"/>
              <a:t>Apports scientifiques</a:t>
            </a:r>
            <a:endParaRPr lang="fr-FR" sz="4800" dirty="0"/>
          </a:p>
        </p:txBody>
      </p:sp>
      <p:sp>
        <p:nvSpPr>
          <p:cNvPr id="5" name="Espace réservé du texte 5"/>
          <p:cNvSpPr txBox="1">
            <a:spLocks/>
          </p:cNvSpPr>
          <p:nvPr/>
        </p:nvSpPr>
        <p:spPr>
          <a:xfrm>
            <a:off x="357158" y="1785926"/>
            <a:ext cx="8501122" cy="57150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Divers modèles historiques…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14554"/>
            <a:ext cx="7215238" cy="437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3214678" y="6581001"/>
            <a:ext cx="3191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Source : </a:t>
            </a:r>
            <a:r>
              <a:rPr lang="fr-FR" sz="1200" dirty="0" err="1" smtClean="0"/>
              <a:t>Juteau</a:t>
            </a:r>
            <a:r>
              <a:rPr lang="fr-FR" sz="1200" dirty="0" smtClean="0"/>
              <a:t> et Maury, La croûte océanique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 rot="6200703" flipV="1">
            <a:off x="4948094" y="4180700"/>
            <a:ext cx="435772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/>
                </a:solidFill>
              </a:rPr>
              <a:t>Naïf… mais dans tous les manuels !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4810" y="1785926"/>
            <a:ext cx="16770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 smtClean="0"/>
              <a:t>à combiner !</a:t>
            </a:r>
            <a:endParaRPr lang="fr-FR" sz="2200" dirty="0"/>
          </a:p>
        </p:txBody>
      </p:sp>
      <p:sp>
        <p:nvSpPr>
          <p:cNvPr id="10" name="Accolade fermante 9"/>
          <p:cNvSpPr/>
          <p:nvPr/>
        </p:nvSpPr>
        <p:spPr>
          <a:xfrm rot="16200000">
            <a:off x="5179223" y="107133"/>
            <a:ext cx="285752" cy="4357718"/>
          </a:xfrm>
          <a:prstGeom prst="rightBrac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362456"/>
          </a:xfrm>
        </p:spPr>
        <p:txBody>
          <a:bodyPr/>
          <a:lstStyle/>
          <a:p>
            <a:r>
              <a:rPr lang="fr-FR" sz="4800" dirty="0" smtClean="0"/>
              <a:t>Apports scientifiques</a:t>
            </a:r>
            <a:endParaRPr lang="fr-FR" sz="4800" dirty="0"/>
          </a:p>
        </p:txBody>
      </p:sp>
      <p:sp>
        <p:nvSpPr>
          <p:cNvPr id="5" name="Espace réservé du texte 5"/>
          <p:cNvSpPr txBox="1">
            <a:spLocks/>
          </p:cNvSpPr>
          <p:nvPr/>
        </p:nvSpPr>
        <p:spPr>
          <a:xfrm>
            <a:off x="357158" y="1785926"/>
            <a:ext cx="8501122" cy="57150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Les forages et échantillonnages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texte 5"/>
          <p:cNvSpPr txBox="1">
            <a:spLocks/>
          </p:cNvSpPr>
          <p:nvPr/>
        </p:nvSpPr>
        <p:spPr>
          <a:xfrm>
            <a:off x="142844" y="2428868"/>
            <a:ext cx="8858312" cy="5715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Données très limitées, souvent en contexte très particulier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texte 5"/>
          <p:cNvSpPr txBox="1">
            <a:spLocks/>
          </p:cNvSpPr>
          <p:nvPr/>
        </p:nvSpPr>
        <p:spPr>
          <a:xfrm>
            <a:off x="0" y="2928934"/>
            <a:ext cx="9001156" cy="200026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Petit test : Combien de fois</a:t>
            </a:r>
            <a:r>
              <a:rPr kumimoji="0" lang="fr-FR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 forage a-t-il traversé la CO pour atteindre le manteau ?</a:t>
            </a: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0" y="3429000"/>
            <a:ext cx="8929718" cy="200026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Combien de fois</a:t>
            </a:r>
            <a:r>
              <a:rPr kumimoji="0" lang="fr-FR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a-t-on pu observer en direct une éruption volcanique de dorsale?</a:t>
            </a: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280581"/>
            <a:ext cx="4071934" cy="357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Image associé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798393"/>
            <a:ext cx="4071934" cy="3059607"/>
          </a:xfrm>
          <a:prstGeom prst="rect">
            <a:avLst/>
          </a:prstGeom>
          <a:noFill/>
        </p:spPr>
      </p:pic>
      <p:sp>
        <p:nvSpPr>
          <p:cNvPr id="11" name="Espace réservé du texte 5"/>
          <p:cNvSpPr txBox="1">
            <a:spLocks/>
          </p:cNvSpPr>
          <p:nvPr/>
        </p:nvSpPr>
        <p:spPr>
          <a:xfrm>
            <a:off x="0" y="4714884"/>
            <a:ext cx="9144000" cy="164305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Quelle taille fait une </a:t>
            </a:r>
            <a:r>
              <a:rPr kumimoji="0" lang="fr-FR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chambre magmatique sous une dorsale rapide ?</a:t>
            </a: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978674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6000760" y="928670"/>
            <a:ext cx="1087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Source : Belin</a:t>
            </a:r>
            <a:endParaRPr lang="fr-FR" sz="1200" dirty="0"/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0" y="5357826"/>
            <a:ext cx="9144000" cy="150017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Combien de fois</a:t>
            </a:r>
            <a:r>
              <a:rPr kumimoji="0" lang="fr-FR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a-t-on pu visualiser une chambre magmatique sous une dorsale lente ?</a:t>
            </a: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362456"/>
          </a:xfrm>
        </p:spPr>
        <p:txBody>
          <a:bodyPr/>
          <a:lstStyle/>
          <a:p>
            <a:r>
              <a:rPr lang="fr-FR" sz="4800" dirty="0" smtClean="0"/>
              <a:t>Apports scientifiques</a:t>
            </a:r>
            <a:endParaRPr lang="fr-FR" sz="4800" dirty="0"/>
          </a:p>
        </p:txBody>
      </p:sp>
      <p:sp>
        <p:nvSpPr>
          <p:cNvPr id="5" name="Espace réservé du texte 5"/>
          <p:cNvSpPr txBox="1">
            <a:spLocks/>
          </p:cNvSpPr>
          <p:nvPr/>
        </p:nvSpPr>
        <p:spPr>
          <a:xfrm>
            <a:off x="357158" y="1785926"/>
            <a:ext cx="8501122" cy="57150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Les forages et échantillonnages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0" y="3429000"/>
            <a:ext cx="8929718" cy="200026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6" name="Picture 4" descr="C:\Users\User\Documents\Scanned Documents\Imag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85926"/>
            <a:ext cx="4643438" cy="4822366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5572132" y="6581001"/>
            <a:ext cx="3191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Source : </a:t>
            </a:r>
            <a:r>
              <a:rPr lang="fr-FR" sz="1200" dirty="0" err="1" smtClean="0"/>
              <a:t>Juteau</a:t>
            </a:r>
            <a:r>
              <a:rPr lang="fr-FR" sz="1200" dirty="0" smtClean="0"/>
              <a:t> et Maury, La croûte océanique</a:t>
            </a:r>
            <a:endParaRPr lang="fr-FR" sz="1200" dirty="0"/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285720" y="2786058"/>
            <a:ext cx="4000528" cy="5715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 « bons » forages dans le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Pacifique (dorsale rapide), malgré les difficultés, qui montrent une </a:t>
            </a:r>
            <a:r>
              <a:rPr lang="fr-FR" dirty="0" smtClean="0"/>
              <a:t>CO « classique »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357158" y="4071942"/>
            <a:ext cx="4000528" cy="5715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…mais partie inférieure inconnue !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362456"/>
          </a:xfrm>
        </p:spPr>
        <p:txBody>
          <a:bodyPr/>
          <a:lstStyle/>
          <a:p>
            <a:r>
              <a:rPr lang="fr-FR" sz="4800" dirty="0" smtClean="0"/>
              <a:t>Apports scientifiques</a:t>
            </a:r>
            <a:endParaRPr lang="fr-FR" sz="4800" dirty="0"/>
          </a:p>
        </p:txBody>
      </p:sp>
      <p:sp>
        <p:nvSpPr>
          <p:cNvPr id="5" name="Espace réservé du texte 5"/>
          <p:cNvSpPr txBox="1">
            <a:spLocks/>
          </p:cNvSpPr>
          <p:nvPr/>
        </p:nvSpPr>
        <p:spPr>
          <a:xfrm>
            <a:off x="357158" y="1785926"/>
            <a:ext cx="8501122" cy="57150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Les forages et échantillonnages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texte 5"/>
          <p:cNvSpPr txBox="1">
            <a:spLocks/>
          </p:cNvSpPr>
          <p:nvPr/>
        </p:nvSpPr>
        <p:spPr>
          <a:xfrm>
            <a:off x="6929454" y="5072074"/>
            <a:ext cx="2214546" cy="5715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dirty="0" smtClean="0"/>
              <a:t>…et p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 représentative de l’Atlantique 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cf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forages)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0" y="3429000"/>
            <a:ext cx="8929718" cy="200026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0" name="Picture 2" descr="Image associ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285992"/>
            <a:ext cx="6511647" cy="4572008"/>
          </a:xfrm>
          <a:prstGeom prst="rect">
            <a:avLst/>
          </a:prstGeom>
          <a:noFill/>
        </p:spPr>
      </p:pic>
      <p:sp>
        <p:nvSpPr>
          <p:cNvPr id="11" name="Espace réservé du texte 5"/>
          <p:cNvSpPr txBox="1">
            <a:spLocks/>
          </p:cNvSpPr>
          <p:nvPr/>
        </p:nvSpPr>
        <p:spPr>
          <a:xfrm>
            <a:off x="6929454" y="2571744"/>
            <a:ext cx="2214546" cy="5715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Faille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Vema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célèbre observation par submersible dans l’Atlantique (dorsale lente),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là aussi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 « classique » (mais seulement 2,5 km d’épaisseur)…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72132" y="2285992"/>
            <a:ext cx="1240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3"/>
                </a:solidFill>
              </a:rPr>
              <a:t>Source : Belin</a:t>
            </a:r>
            <a:endParaRPr lang="fr-FR" sz="1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362456"/>
          </a:xfrm>
        </p:spPr>
        <p:txBody>
          <a:bodyPr/>
          <a:lstStyle/>
          <a:p>
            <a:r>
              <a:rPr lang="fr-FR" sz="4800" dirty="0" smtClean="0"/>
              <a:t>Apports scientifiques</a:t>
            </a:r>
            <a:endParaRPr lang="fr-FR" sz="4800" dirty="0"/>
          </a:p>
        </p:txBody>
      </p:sp>
      <p:sp>
        <p:nvSpPr>
          <p:cNvPr id="5" name="Espace réservé du texte 5"/>
          <p:cNvSpPr txBox="1">
            <a:spLocks/>
          </p:cNvSpPr>
          <p:nvPr/>
        </p:nvSpPr>
        <p:spPr>
          <a:xfrm>
            <a:off x="357158" y="1785926"/>
            <a:ext cx="8501122" cy="57150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Les forages et échantillonnages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0" y="3429000"/>
            <a:ext cx="8929718" cy="200026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2" name="Picture 2" descr="atlan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4000528" cy="4206211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643042" y="6581001"/>
            <a:ext cx="1326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Source : </a:t>
            </a:r>
            <a:r>
              <a:rPr lang="fr-FR" sz="1200" dirty="0" err="1" smtClean="0"/>
              <a:t>Eduterre</a:t>
            </a:r>
            <a:endParaRPr lang="fr-FR" sz="1200" dirty="0"/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4643438" y="2571744"/>
            <a:ext cx="4286280" cy="5715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 niveau des dorsales lentes, il n’est pas rare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les péridotites du </a:t>
            </a:r>
            <a:r>
              <a:rPr lang="fr-FR" dirty="0" smtClean="0"/>
              <a:t>manteau supérieur affleurent, 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associées à des gabbros de la croûte profonde (C3).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1" y="4214818"/>
            <a:ext cx="42148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Interprétation  : quand la vitesse d’accrétion océanique est faible, de longs stades </a:t>
            </a:r>
            <a:r>
              <a:rPr lang="fr-FR" dirty="0" err="1" smtClean="0"/>
              <a:t>amagmatiques</a:t>
            </a:r>
            <a:r>
              <a:rPr lang="fr-FR" dirty="0" smtClean="0"/>
              <a:t>, de pure extension tectonique, alternent avec des épisodes plus brefs de production magmatique. </a:t>
            </a:r>
          </a:p>
          <a:p>
            <a:pPr algn="just"/>
            <a:r>
              <a:rPr lang="fr-FR" dirty="0" smtClean="0"/>
              <a:t>La CO est donc régulièrement disloquée.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362456"/>
          </a:xfrm>
        </p:spPr>
        <p:txBody>
          <a:bodyPr/>
          <a:lstStyle/>
          <a:p>
            <a:r>
              <a:rPr lang="fr-FR" sz="4800" dirty="0" smtClean="0"/>
              <a:t>Apports scientifiques</a:t>
            </a:r>
            <a:endParaRPr lang="fr-FR" sz="4800" dirty="0"/>
          </a:p>
        </p:txBody>
      </p:sp>
      <p:sp>
        <p:nvSpPr>
          <p:cNvPr id="5" name="Espace réservé du texte 5"/>
          <p:cNvSpPr txBox="1">
            <a:spLocks/>
          </p:cNvSpPr>
          <p:nvPr/>
        </p:nvSpPr>
        <p:spPr>
          <a:xfrm>
            <a:off x="357158" y="1785926"/>
            <a:ext cx="8501122" cy="57150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Conclusions partielles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0" y="3429000"/>
            <a:ext cx="8929718" cy="200026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00166" y="6357958"/>
            <a:ext cx="1326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Source : </a:t>
            </a:r>
            <a:r>
              <a:rPr lang="fr-FR" sz="1200" dirty="0" err="1" smtClean="0"/>
              <a:t>Eduterre</a:t>
            </a:r>
            <a:endParaRPr lang="fr-FR" sz="1200" dirty="0"/>
          </a:p>
        </p:txBody>
      </p:sp>
      <p:sp>
        <p:nvSpPr>
          <p:cNvPr id="13" name="Rectangle 12"/>
          <p:cNvSpPr/>
          <p:nvPr/>
        </p:nvSpPr>
        <p:spPr>
          <a:xfrm>
            <a:off x="0" y="5214950"/>
            <a:ext cx="435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Modèle « </a:t>
            </a:r>
            <a:r>
              <a:rPr lang="fr-FR" dirty="0" err="1" smtClean="0"/>
              <a:t>Penrose</a:t>
            </a:r>
            <a:r>
              <a:rPr lang="fr-FR" dirty="0" smtClean="0"/>
              <a:t> » toujours valable pour les dorsales rapides (ex : Pacifique).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357949" y="1071546"/>
            <a:ext cx="2786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Modèle « Atlantique » (dorsales lentes).</a:t>
            </a:r>
            <a:endParaRPr lang="fr-FR" dirty="0"/>
          </a:p>
        </p:txBody>
      </p:sp>
      <p:pic>
        <p:nvPicPr>
          <p:cNvPr id="15" name="Image 14" descr="atlantiq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662" y="1714488"/>
            <a:ext cx="4537338" cy="250032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643438" y="3500438"/>
            <a:ext cx="92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Moho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?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Image 16" descr="indien et antartiqu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582190"/>
            <a:ext cx="3929058" cy="2275810"/>
          </a:xfrm>
          <a:prstGeom prst="rect">
            <a:avLst/>
          </a:prstGeom>
        </p:spPr>
      </p:pic>
      <p:pic>
        <p:nvPicPr>
          <p:cNvPr id="18" name="Image 17" descr="penro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500438"/>
            <a:ext cx="4071966" cy="288078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44" y="2928934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toujours valable pour les dorsales rapides, globalement (ex : Pacifique).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4929157" y="4214818"/>
            <a:ext cx="4214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Modèle « Indien » (dorsales </a:t>
            </a:r>
            <a:r>
              <a:rPr lang="fr-FR" i="1" dirty="0" smtClean="0"/>
              <a:t>très</a:t>
            </a:r>
            <a:r>
              <a:rPr lang="fr-FR" dirty="0" smtClean="0"/>
              <a:t> lentes).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928662" y="2643182"/>
            <a:ext cx="2653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/>
              <a:t>Modèle « </a:t>
            </a:r>
            <a:r>
              <a:rPr lang="fr-FR" dirty="0" err="1" smtClean="0"/>
              <a:t>Penrose</a:t>
            </a:r>
            <a:r>
              <a:rPr lang="fr-FR" dirty="0" smtClean="0"/>
              <a:t> »  1972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9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362456"/>
          </a:xfrm>
        </p:spPr>
        <p:txBody>
          <a:bodyPr/>
          <a:lstStyle/>
          <a:p>
            <a:r>
              <a:rPr lang="fr-FR" sz="4800" dirty="0" smtClean="0"/>
              <a:t>Apports scientifiques</a:t>
            </a:r>
            <a:endParaRPr lang="fr-FR" sz="4800" dirty="0"/>
          </a:p>
        </p:txBody>
      </p:sp>
      <p:sp>
        <p:nvSpPr>
          <p:cNvPr id="5" name="Espace réservé du texte 5"/>
          <p:cNvSpPr txBox="1">
            <a:spLocks/>
          </p:cNvSpPr>
          <p:nvPr/>
        </p:nvSpPr>
        <p:spPr>
          <a:xfrm>
            <a:off x="357158" y="1785926"/>
            <a:ext cx="8501122" cy="57150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</a:t>
            </a:r>
            <a:r>
              <a:rPr lang="fr-FR" sz="2200" dirty="0" smtClean="0"/>
              <a:t>Conclusions partielles</a:t>
            </a: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0" y="3429000"/>
            <a:ext cx="8929718" cy="200026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Image 22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214554"/>
            <a:ext cx="7848433" cy="4643446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6286512" y="1928802"/>
            <a:ext cx="1139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Source : CNRS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362456"/>
          </a:xfrm>
        </p:spPr>
        <p:txBody>
          <a:bodyPr/>
          <a:lstStyle/>
          <a:p>
            <a:r>
              <a:rPr lang="fr-FR" sz="4800" dirty="0" smtClean="0"/>
              <a:t>Apports scientifiques</a:t>
            </a:r>
            <a:endParaRPr lang="fr-FR" sz="4800" dirty="0"/>
          </a:p>
        </p:txBody>
      </p:sp>
      <p:sp>
        <p:nvSpPr>
          <p:cNvPr id="5" name="Espace réservé du texte 5"/>
          <p:cNvSpPr txBox="1">
            <a:spLocks/>
          </p:cNvSpPr>
          <p:nvPr/>
        </p:nvSpPr>
        <p:spPr>
          <a:xfrm>
            <a:off x="357158" y="1785926"/>
            <a:ext cx="8501122" cy="57150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</a:t>
            </a:r>
            <a:r>
              <a:rPr lang="fr-FR" sz="2200" dirty="0" smtClean="0"/>
              <a:t>Conclusions partielles</a:t>
            </a: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0" y="3429000"/>
            <a:ext cx="8929718" cy="200026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 5" descr="3891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357430"/>
            <a:ext cx="8429684" cy="392909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3571868" y="3929066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286248" y="3429000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286248" y="2786058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Magmatisme  discontinu, plus abondant au centre des segments (« </a:t>
            </a:r>
            <a:r>
              <a:rPr lang="fr-FR" dirty="0" err="1" smtClean="0">
                <a:solidFill>
                  <a:srgbClr val="FF0000"/>
                </a:solidFill>
              </a:rPr>
              <a:t>spreading</a:t>
            </a:r>
            <a:r>
              <a:rPr lang="fr-FR" dirty="0" smtClean="0">
                <a:solidFill>
                  <a:srgbClr val="FF0000"/>
                </a:solidFill>
              </a:rPr>
              <a:t> center »)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14942" y="3571876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CO plus épaisse au centre.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6929454" y="3429000"/>
            <a:ext cx="357190" cy="21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4" name="Picture 2" descr="http://eduterre.ens-lyon.fr/thematiques/terre/les-lithospheres-oceaniques/images/do-lente.jpg/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41" y="2214554"/>
            <a:ext cx="9132559" cy="4643446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6286512" y="1928802"/>
            <a:ext cx="2766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Source : </a:t>
            </a:r>
            <a:r>
              <a:rPr lang="fr-FR" sz="1200" dirty="0" err="1" smtClean="0"/>
              <a:t>Eduterre</a:t>
            </a:r>
            <a:r>
              <a:rPr lang="fr-FR" sz="1200" dirty="0" smtClean="0"/>
              <a:t>, d'après </a:t>
            </a:r>
            <a:r>
              <a:rPr lang="fr-FR" sz="1200" dirty="0" err="1" smtClean="0"/>
              <a:t>Cannat</a:t>
            </a:r>
            <a:r>
              <a:rPr lang="fr-FR" sz="1200" dirty="0" smtClean="0"/>
              <a:t>, 1996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362456"/>
          </a:xfrm>
        </p:spPr>
        <p:txBody>
          <a:bodyPr/>
          <a:lstStyle/>
          <a:p>
            <a:r>
              <a:rPr lang="fr-FR" sz="4800" dirty="0" smtClean="0"/>
              <a:t>Apports scientifiques</a:t>
            </a:r>
            <a:endParaRPr lang="fr-FR" sz="4800" dirty="0"/>
          </a:p>
        </p:txBody>
      </p:sp>
      <p:sp>
        <p:nvSpPr>
          <p:cNvPr id="5" name="Espace réservé du texte 5"/>
          <p:cNvSpPr txBox="1">
            <a:spLocks/>
          </p:cNvSpPr>
          <p:nvPr/>
        </p:nvSpPr>
        <p:spPr>
          <a:xfrm>
            <a:off x="357158" y="1785926"/>
            <a:ext cx="8501122" cy="57150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</a:t>
            </a:r>
            <a:r>
              <a:rPr lang="fr-FR" sz="2200" dirty="0" smtClean="0"/>
              <a:t>Conclusions partielles</a:t>
            </a: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0" y="3429000"/>
            <a:ext cx="8929718" cy="200026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214282" y="3143248"/>
            <a:ext cx="8715436" cy="5715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structure sismique homogène de</a:t>
            </a:r>
            <a:r>
              <a:rPr lang="fr-FR" baseline="0" dirty="0" smtClean="0"/>
              <a:t>s</a:t>
            </a:r>
            <a:r>
              <a:rPr lang="fr-FR" dirty="0" smtClean="0"/>
              <a:t> CO est surtout contrôlée par  les propriétés physiques (porosité, état thermique…). 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282" y="3929066"/>
            <a:ext cx="8715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Les transformations hydrothermales et métamorphiques jouent un rôle aussi important que la composition lithologique originelle.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14282" y="4714884"/>
            <a:ext cx="8715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On peut clairement distinguer dorsales lentes et dorsales rapides.</a:t>
            </a:r>
            <a:endParaRPr lang="fr-FR" dirty="0"/>
          </a:p>
        </p:txBody>
      </p:sp>
      <p:sp>
        <p:nvSpPr>
          <p:cNvPr id="9" name="Espace réservé du texte 5"/>
          <p:cNvSpPr txBox="1">
            <a:spLocks/>
          </p:cNvSpPr>
          <p:nvPr/>
        </p:nvSpPr>
        <p:spPr>
          <a:xfrm>
            <a:off x="214282" y="2357430"/>
            <a:ext cx="8715436" cy="5715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réalité </a:t>
            </a:r>
            <a:r>
              <a:rPr lang="fr-FR" dirty="0" smtClean="0"/>
              <a:t>du monde,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l’état de la Science, sont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plus complexes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les modèles que nous enseignons (et c’est bien ainsi !).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/>
          <p:cNvSpPr txBox="1">
            <a:spLocks/>
          </p:cNvSpPr>
          <p:nvPr/>
        </p:nvSpPr>
        <p:spPr>
          <a:xfrm>
            <a:off x="357158" y="1785926"/>
            <a:ext cx="8501122" cy="57150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Conclusions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0" y="3429000"/>
            <a:ext cx="8929718" cy="200026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morphologie des 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023"/>
            <a:ext cx="4429124" cy="6862024"/>
          </a:xfrm>
          <a:prstGeom prst="rect">
            <a:avLst/>
          </a:prstGeom>
          <a:noFill/>
        </p:spPr>
      </p:pic>
      <p:pic>
        <p:nvPicPr>
          <p:cNvPr id="47106" name="Picture 2" descr="https://www.researchgate.net/profile/Pauline_Henri2/publication/328732289/figure/fig1/AS:689274299105284@1541347207342/1-Schemas-des-differents-types-de-dorsales-a-Rapides-b-Lentes-symetrique-et-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0"/>
            <a:ext cx="4714876" cy="6858000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8004970" y="0"/>
            <a:ext cx="1139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2"/>
                </a:solidFill>
              </a:rPr>
              <a:t>Source : CNRS</a:t>
            </a:r>
            <a:endParaRPr lang="fr-FR" sz="1200" dirty="0">
              <a:solidFill>
                <a:schemeClr val="bg2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643042" y="2071678"/>
            <a:ext cx="2761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Source : </a:t>
            </a:r>
            <a:r>
              <a:rPr lang="fr-FR" sz="1200" dirty="0" err="1" smtClean="0"/>
              <a:t>Eduterre</a:t>
            </a:r>
            <a:r>
              <a:rPr lang="fr-FR" sz="1200" dirty="0" smtClean="0"/>
              <a:t>, d’après </a:t>
            </a:r>
            <a:r>
              <a:rPr lang="fr-FR" sz="1200" dirty="0" err="1" smtClean="0"/>
              <a:t>Cannat</a:t>
            </a:r>
            <a:r>
              <a:rPr lang="fr-FR" sz="1200" dirty="0" smtClean="0"/>
              <a:t>, 1996</a:t>
            </a:r>
            <a:endParaRPr lang="fr-FR" sz="1200" dirty="0"/>
          </a:p>
        </p:txBody>
      </p:sp>
      <p:sp>
        <p:nvSpPr>
          <p:cNvPr id="22" name="ZoneTexte 21"/>
          <p:cNvSpPr txBox="1"/>
          <p:nvPr/>
        </p:nvSpPr>
        <p:spPr>
          <a:xfrm>
            <a:off x="8072462" y="857232"/>
            <a:ext cx="107153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Dorsale rapide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858148" y="4357694"/>
            <a:ext cx="128585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Dorsales lentes</a:t>
            </a:r>
            <a:endParaRPr lang="fr-F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362456"/>
          </a:xfrm>
        </p:spPr>
        <p:txBody>
          <a:bodyPr/>
          <a:lstStyle/>
          <a:p>
            <a:r>
              <a:rPr lang="fr-FR" sz="4800" dirty="0" smtClean="0"/>
              <a:t>Rappel du programme 2019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1440" y="1928802"/>
            <a:ext cx="8572560" cy="1509712"/>
          </a:xfrm>
        </p:spPr>
        <p:txBody>
          <a:bodyPr>
            <a:normAutofit/>
          </a:bodyPr>
          <a:lstStyle/>
          <a:p>
            <a:pPr algn="just"/>
            <a:r>
              <a:rPr lang="fr-FR" sz="2400" dirty="0" smtClean="0"/>
              <a:t>Dans le thème 1 : « La Terre, la vie et l’évolution du vivant »</a:t>
            </a:r>
          </a:p>
          <a:p>
            <a:pPr algn="just"/>
            <a:endParaRPr lang="fr-FR" sz="1050" dirty="0" smtClean="0"/>
          </a:p>
          <a:p>
            <a:pPr algn="just"/>
            <a:r>
              <a:rPr lang="fr-FR" sz="2400" dirty="0" smtClean="0"/>
              <a:t>	Sous-thème 1B : « La dynamique interne de la Terre »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7422" y="3214686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La structure du globe terrestre</a:t>
            </a:r>
          </a:p>
        </p:txBody>
      </p:sp>
      <p:sp>
        <p:nvSpPr>
          <p:cNvPr id="6" name="Flèche à angle droit 5"/>
          <p:cNvSpPr/>
          <p:nvPr/>
        </p:nvSpPr>
        <p:spPr>
          <a:xfrm rot="5400000">
            <a:off x="857224" y="2428868"/>
            <a:ext cx="500066" cy="500066"/>
          </a:xfrm>
          <a:prstGeom prst="ben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à angle droit 7"/>
          <p:cNvSpPr/>
          <p:nvPr/>
        </p:nvSpPr>
        <p:spPr>
          <a:xfrm rot="5400000">
            <a:off x="1785918" y="3071810"/>
            <a:ext cx="500066" cy="500066"/>
          </a:xfrm>
          <a:prstGeom prst="ben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à angle droit 8"/>
          <p:cNvSpPr/>
          <p:nvPr/>
        </p:nvSpPr>
        <p:spPr>
          <a:xfrm rot="5400000">
            <a:off x="1504928" y="3352800"/>
            <a:ext cx="1062046" cy="500066"/>
          </a:xfrm>
          <a:prstGeom prst="ben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357422" y="3786190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La dynamique de la lithosphère</a:t>
            </a:r>
          </a:p>
        </p:txBody>
      </p:sp>
      <p:sp>
        <p:nvSpPr>
          <p:cNvPr id="12" name="Flèche à angle droit 11"/>
          <p:cNvSpPr/>
          <p:nvPr/>
        </p:nvSpPr>
        <p:spPr>
          <a:xfrm rot="5400000">
            <a:off x="3428992" y="4143380"/>
            <a:ext cx="500066" cy="500066"/>
          </a:xfrm>
          <a:prstGeom prst="ben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à angle droit 12"/>
          <p:cNvSpPr/>
          <p:nvPr/>
        </p:nvSpPr>
        <p:spPr>
          <a:xfrm rot="5400000">
            <a:off x="3148002" y="4424370"/>
            <a:ext cx="1062046" cy="500066"/>
          </a:xfrm>
          <a:prstGeom prst="ben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à angle droit 13"/>
          <p:cNvSpPr/>
          <p:nvPr/>
        </p:nvSpPr>
        <p:spPr>
          <a:xfrm rot="5400000">
            <a:off x="2857488" y="4714884"/>
            <a:ext cx="1643074" cy="500066"/>
          </a:xfrm>
          <a:prstGeom prst="ben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000496" y="4357694"/>
            <a:ext cx="5143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/>
              <a:t>La caractérisation de la mobilité horizontale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4000496" y="4929198"/>
            <a:ext cx="3915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La dynamique des zones de divergence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3357554" y="5500702"/>
            <a:ext cx="5214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i="1" dirty="0" smtClean="0"/>
              <a:t>La dynamique des zones de convergence     </a:t>
            </a:r>
            <a:r>
              <a:rPr lang="fr-FR" dirty="0" smtClean="0"/>
              <a:t>(subduction, collision…)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4000496" y="4857760"/>
            <a:ext cx="3857652" cy="5000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/>
      <p:bldP spid="12" grpId="0" animBg="1"/>
      <p:bldP spid="13" grpId="0" animBg="1"/>
      <p:bldP spid="14" grpId="0" animBg="1"/>
      <p:bldP spid="15" grpId="0"/>
      <p:bldP spid="16" grpId="0" build="allAtOnce"/>
      <p:bldP spid="17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362456"/>
          </a:xfrm>
        </p:spPr>
        <p:txBody>
          <a:bodyPr/>
          <a:lstStyle/>
          <a:p>
            <a:r>
              <a:rPr lang="fr-FR" sz="4800" dirty="0" smtClean="0"/>
              <a:t>Apports scientifiques</a:t>
            </a:r>
            <a:endParaRPr lang="fr-FR" sz="4800" dirty="0"/>
          </a:p>
        </p:txBody>
      </p:sp>
      <p:sp>
        <p:nvSpPr>
          <p:cNvPr id="5" name="Espace réservé du texte 5"/>
          <p:cNvSpPr txBox="1">
            <a:spLocks/>
          </p:cNvSpPr>
          <p:nvPr/>
        </p:nvSpPr>
        <p:spPr>
          <a:xfrm>
            <a:off x="357158" y="1785926"/>
            <a:ext cx="8501122" cy="57150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Conclusions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0" y="3429000"/>
            <a:ext cx="8929718" cy="200026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844" y="4000504"/>
            <a:ext cx="8715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Les transformations hydrothermales et métamorphiques jouent un rôle aussi important que la composition lithologique originelle.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14282" y="4929198"/>
            <a:ext cx="8715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On peut clairement distinguer dorsales lentes et dorsales rapides.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14282" y="5429264"/>
            <a:ext cx="8715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Ce fonctionnement différent est en lien avec le contexte tectonique global (zones de subductions = moteur des mouvements tectoniques) mais aussi régional…</a:t>
            </a:r>
            <a:endParaRPr lang="fr-FR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214282" y="3143248"/>
            <a:ext cx="8715436" cy="5715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structure sismique homogène de</a:t>
            </a:r>
            <a:r>
              <a:rPr lang="fr-FR" baseline="0" dirty="0" smtClean="0"/>
              <a:t>s</a:t>
            </a:r>
            <a:r>
              <a:rPr lang="fr-FR" dirty="0" smtClean="0"/>
              <a:t> CO est surtout contrôlée par  les propriétés physiques (porosité, état thermique…). 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Espace réservé du texte 5"/>
          <p:cNvSpPr txBox="1">
            <a:spLocks/>
          </p:cNvSpPr>
          <p:nvPr/>
        </p:nvSpPr>
        <p:spPr>
          <a:xfrm>
            <a:off x="214282" y="2285992"/>
            <a:ext cx="8715436" cy="5715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réalité </a:t>
            </a:r>
            <a:r>
              <a:rPr lang="fr-FR" dirty="0" smtClean="0"/>
              <a:t>du monde,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l’état de la Science, sont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plus complexes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les modèles que nous enseignons (et c’est bien ainsi !).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/>
          <p:cNvSpPr txBox="1">
            <a:spLocks/>
          </p:cNvSpPr>
          <p:nvPr/>
        </p:nvSpPr>
        <p:spPr>
          <a:xfrm>
            <a:off x="357158" y="1785926"/>
            <a:ext cx="8501122" cy="57150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0" y="3429000"/>
            <a:ext cx="8929718" cy="200026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 6" descr="d'après  D.C. Rubie, R.D. Van der Hilst, Physics of the Earth and Planetary Interio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105" y="0"/>
            <a:ext cx="6921895" cy="6858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1"/>
            <a:ext cx="221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Source : Rubie et Van der </a:t>
            </a:r>
            <a:r>
              <a:rPr lang="fr-FR" sz="1200" dirty="0" err="1" smtClean="0"/>
              <a:t>Hilst</a:t>
            </a:r>
            <a:r>
              <a:rPr lang="fr-FR" sz="1200" dirty="0" smtClean="0"/>
              <a:t>, 2001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142844" y="1643050"/>
            <a:ext cx="1928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Subductions bien visibles en tomographie sismique…</a:t>
            </a:r>
            <a:endParaRPr lang="fr-FR" dirty="0"/>
          </a:p>
        </p:txBody>
      </p:sp>
      <p:pic>
        <p:nvPicPr>
          <p:cNvPr id="11" name="Image 10" descr="d'après King &amp; Ritsema, 2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478" y="2071678"/>
            <a:ext cx="6930522" cy="47863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4282" y="3429000"/>
            <a:ext cx="1928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…à la différence des dorsales, peu enracinées dans le manteau.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6581001"/>
            <a:ext cx="222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Source : King &amp; </a:t>
            </a:r>
            <a:r>
              <a:rPr lang="fr-FR" sz="1200" dirty="0" err="1" smtClean="0"/>
              <a:t>Ritsema</a:t>
            </a:r>
            <a:r>
              <a:rPr lang="fr-FR" sz="1200" dirty="0" smtClean="0"/>
              <a:t>, 2000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ocplayer.fr/docs-images/53/33088730/images/52-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362456"/>
          </a:xfrm>
        </p:spPr>
        <p:txBody>
          <a:bodyPr/>
          <a:lstStyle/>
          <a:p>
            <a:r>
              <a:rPr lang="fr-FR" sz="4800" dirty="0" smtClean="0"/>
              <a:t>Apports scientifiques</a:t>
            </a:r>
            <a:endParaRPr lang="fr-F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362456"/>
          </a:xfrm>
        </p:spPr>
        <p:txBody>
          <a:bodyPr/>
          <a:lstStyle/>
          <a:p>
            <a:r>
              <a:rPr lang="fr-FR" sz="4800" dirty="0" smtClean="0"/>
              <a:t>Apports scientifiques</a:t>
            </a:r>
            <a:endParaRPr lang="fr-FR" sz="4800" dirty="0"/>
          </a:p>
        </p:txBody>
      </p:sp>
      <p:sp>
        <p:nvSpPr>
          <p:cNvPr id="5" name="Espace réservé du texte 5"/>
          <p:cNvSpPr txBox="1">
            <a:spLocks/>
          </p:cNvSpPr>
          <p:nvPr/>
        </p:nvSpPr>
        <p:spPr>
          <a:xfrm>
            <a:off x="357158" y="1785926"/>
            <a:ext cx="8501122" cy="57150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</a:t>
            </a:r>
            <a:r>
              <a:rPr lang="fr-FR" sz="2200" dirty="0" smtClean="0"/>
              <a:t>Conclusions partielles</a:t>
            </a: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0" y="3429000"/>
            <a:ext cx="8929718" cy="200026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282" y="4000504"/>
            <a:ext cx="8715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Les transformations hydrothermales et métamorphiques jouent un rôle aussi important que la composition lithologique originelle.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14282" y="4929198"/>
            <a:ext cx="8715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On peut clairement distinguer dorsales lentes et dorsales rapides.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14282" y="5429264"/>
            <a:ext cx="8715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Ce fonctionnement différent est en lien avec le contexte tectonique global (zones de subductions = moteur des mouvements tectoniques) mais aussi régional…</a:t>
            </a:r>
            <a:endParaRPr lang="fr-FR" dirty="0"/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214282" y="3143248"/>
            <a:ext cx="8715436" cy="5715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structure sismique homogène de</a:t>
            </a:r>
            <a:r>
              <a:rPr lang="fr-FR" baseline="0" dirty="0" smtClean="0"/>
              <a:t>s</a:t>
            </a:r>
            <a:r>
              <a:rPr lang="fr-FR" dirty="0" smtClean="0"/>
              <a:t> CO est surtout contrôlée par  les propriétés physiques (porosité, état thermique…). 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Espace réservé du texte 5"/>
          <p:cNvSpPr txBox="1">
            <a:spLocks/>
          </p:cNvSpPr>
          <p:nvPr/>
        </p:nvSpPr>
        <p:spPr>
          <a:xfrm>
            <a:off x="214282" y="2285992"/>
            <a:ext cx="8715436" cy="5715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réalité </a:t>
            </a:r>
            <a:r>
              <a:rPr lang="fr-FR" dirty="0" smtClean="0"/>
              <a:t>du monde,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l’état de la Science, sont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plus complexes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les modèles que nous enseignons (et c’est bien ainsi !).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6215082"/>
            <a:ext cx="8715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L’interaction avec les points chauds vient compliquer encore l’ensemble…</a:t>
            </a:r>
            <a:endParaRPr lang="fr-FR" dirty="0"/>
          </a:p>
        </p:txBody>
      </p:sp>
      <p:pic>
        <p:nvPicPr>
          <p:cNvPr id="16" name="Image 15" descr="tomo islan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143116"/>
            <a:ext cx="4071934" cy="3995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214686"/>
            <a:ext cx="585791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362456"/>
          </a:xfrm>
        </p:spPr>
        <p:txBody>
          <a:bodyPr/>
          <a:lstStyle/>
          <a:p>
            <a:r>
              <a:rPr lang="fr-FR" sz="4800" dirty="0" smtClean="0"/>
              <a:t>Apports scientifiques</a:t>
            </a:r>
            <a:endParaRPr lang="fr-FR" sz="4800" dirty="0"/>
          </a:p>
        </p:txBody>
      </p:sp>
      <p:sp>
        <p:nvSpPr>
          <p:cNvPr id="5" name="Espace réservé du texte 5"/>
          <p:cNvSpPr txBox="1">
            <a:spLocks/>
          </p:cNvSpPr>
          <p:nvPr/>
        </p:nvSpPr>
        <p:spPr>
          <a:xfrm>
            <a:off x="357158" y="1785926"/>
            <a:ext cx="8501122" cy="57150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Remarques concernant</a:t>
            </a:r>
            <a:r>
              <a:rPr kumimoji="0" lang="fr-F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les ophiolites</a:t>
            </a: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0" y="3429000"/>
            <a:ext cx="8929718" cy="200026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214282" y="2357430"/>
            <a:ext cx="8715436" cy="500066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150 exemples connus de tous âges, une quarantaine bien étudiés.</a:t>
            </a:r>
          </a:p>
        </p:txBody>
      </p:sp>
      <p:sp>
        <p:nvSpPr>
          <p:cNvPr id="16" name="Espace réservé du texte 5"/>
          <p:cNvSpPr txBox="1">
            <a:spLocks/>
          </p:cNvSpPr>
          <p:nvPr/>
        </p:nvSpPr>
        <p:spPr>
          <a:xfrm>
            <a:off x="214282" y="3571876"/>
            <a:ext cx="8715436" cy="5715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fr-FR" dirty="0" smtClean="0"/>
              <a:t>Contexte de mise en place des ophiolites avant l’</a:t>
            </a:r>
            <a:r>
              <a:rPr lang="fr-FR" dirty="0" err="1" smtClean="0"/>
              <a:t>obduction</a:t>
            </a:r>
            <a:r>
              <a:rPr lang="fr-FR" dirty="0" smtClean="0"/>
              <a:t> très discuté (parfois bassins d’arrière-arc, voire aplomb de zones de subduction… donc différent d’une dorsale type! )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844" y="2857496"/>
            <a:ext cx="900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fr-FR" dirty="0" smtClean="0"/>
              <a:t>Source historique d’informations sur les fonds océaniques. Moins justifié aujourd’hui.</a:t>
            </a:r>
            <a:endParaRPr lang="fr-FR" dirty="0"/>
          </a:p>
        </p:txBody>
      </p:sp>
      <p:sp>
        <p:nvSpPr>
          <p:cNvPr id="18" name="Espace réservé du texte 5"/>
          <p:cNvSpPr txBox="1">
            <a:spLocks/>
          </p:cNvSpPr>
          <p:nvPr/>
        </p:nvSpPr>
        <p:spPr>
          <a:xfrm>
            <a:off x="285720" y="4500570"/>
            <a:ext cx="8643998" cy="5715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fr-FR" dirty="0" smtClean="0"/>
              <a:t>On retrouve deux grands types : HOT et LOT, avec tous les intermédiaires.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84205" y="6215082"/>
            <a:ext cx="20597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Source : K. </a:t>
            </a:r>
            <a:r>
              <a:rPr lang="fr-FR" sz="1400" dirty="0" err="1" smtClean="0"/>
              <a:t>Cantner</a:t>
            </a:r>
            <a:r>
              <a:rPr lang="fr-FR" sz="1400" dirty="0" smtClean="0"/>
              <a:t>, AGI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19" grpId="0"/>
      <p:bldP spid="1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5"/>
          <p:cNvSpPr txBox="1">
            <a:spLocks/>
          </p:cNvSpPr>
          <p:nvPr/>
        </p:nvSpPr>
        <p:spPr>
          <a:xfrm>
            <a:off x="0" y="3429000"/>
            <a:ext cx="8929718" cy="200026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Image 13" descr="diversite-des-ophiolites-fig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-19160"/>
            <a:ext cx="6215074" cy="687716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831718" y="6550223"/>
            <a:ext cx="1312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Source : CBGA</a:t>
            </a:r>
            <a:endParaRPr lang="fr-FR" sz="1400" dirty="0">
              <a:solidFill>
                <a:schemeClr val="accent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215074" y="642918"/>
            <a:ext cx="70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HOT</a:t>
            </a:r>
            <a:endParaRPr lang="fr-FR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929586" y="642918"/>
            <a:ext cx="64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LOT</a:t>
            </a:r>
            <a:endParaRPr lang="fr-FR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786446" y="6572272"/>
            <a:ext cx="157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harzburgites</a:t>
            </a:r>
            <a:endParaRPr lang="fr-FR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715272" y="2643182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lherzolites</a:t>
            </a:r>
            <a:endParaRPr lang="fr-FR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Espace réservé du texte 5"/>
          <p:cNvSpPr txBox="1">
            <a:spLocks/>
          </p:cNvSpPr>
          <p:nvPr/>
        </p:nvSpPr>
        <p:spPr>
          <a:xfrm>
            <a:off x="0" y="1785926"/>
            <a:ext cx="2857488" cy="500066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HOT </a:t>
            </a:r>
            <a:r>
              <a:rPr lang="fr-FR" dirty="0" smtClean="0"/>
              <a:t>≈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dorsales rapides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(type Pacifique)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Espace réservé du texte 5"/>
          <p:cNvSpPr txBox="1">
            <a:spLocks/>
          </p:cNvSpPr>
          <p:nvPr/>
        </p:nvSpPr>
        <p:spPr>
          <a:xfrm>
            <a:off x="0" y="2786058"/>
            <a:ext cx="2857488" cy="500066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LOT </a:t>
            </a:r>
            <a:r>
              <a:rPr lang="fr-FR" dirty="0" smtClean="0"/>
              <a:t>≈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dorsales lentes </a:t>
            </a:r>
          </a:p>
          <a:p>
            <a:pPr lvl="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(type Atlantique)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Espace réservé du texte 5"/>
          <p:cNvSpPr txBox="1">
            <a:spLocks/>
          </p:cNvSpPr>
          <p:nvPr/>
        </p:nvSpPr>
        <p:spPr>
          <a:xfrm>
            <a:off x="0" y="3929066"/>
            <a:ext cx="2857488" cy="500066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Ophiolites intermédiaires </a:t>
            </a:r>
            <a:r>
              <a:rPr lang="fr-FR" dirty="0" smtClean="0"/>
              <a:t>≈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dorsales intermédiaires ?</a:t>
            </a:r>
          </a:p>
        </p:txBody>
      </p:sp>
      <p:sp>
        <p:nvSpPr>
          <p:cNvPr id="24" name="Espace réservé du texte 5"/>
          <p:cNvSpPr txBox="1">
            <a:spLocks/>
          </p:cNvSpPr>
          <p:nvPr/>
        </p:nvSpPr>
        <p:spPr>
          <a:xfrm>
            <a:off x="0" y="5072074"/>
            <a:ext cx="2857488" cy="500066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Signification du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Moho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?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929586" y="5357826"/>
            <a:ext cx="92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/>
                </a:solidFill>
              </a:rPr>
              <a:t>Moho</a:t>
            </a:r>
            <a:r>
              <a:rPr lang="fr-FR" dirty="0" smtClean="0">
                <a:solidFill>
                  <a:schemeClr val="accent1"/>
                </a:solidFill>
              </a:rPr>
              <a:t> ?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7643802" y="5643578"/>
            <a:ext cx="1357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7572396" y="5715016"/>
            <a:ext cx="157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Lherzolites</a:t>
            </a:r>
            <a:endParaRPr lang="fr-FR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non-altérées</a:t>
            </a:r>
            <a:endParaRPr lang="fr-FR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642918"/>
            <a:ext cx="7772400" cy="719514"/>
          </a:xfrm>
        </p:spPr>
        <p:txBody>
          <a:bodyPr/>
          <a:lstStyle/>
          <a:p>
            <a:r>
              <a:rPr lang="fr-FR" sz="4800" dirty="0" smtClean="0"/>
              <a:t>Et dans les manuels ?</a:t>
            </a:r>
            <a:endParaRPr lang="fr-FR" sz="4800" dirty="0"/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0" y="3429000"/>
            <a:ext cx="8929718" cy="200026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142844" y="1285860"/>
            <a:ext cx="8715436" cy="500066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fr-FR" dirty="0" smtClean="0"/>
              <a:t>Pas très bien traité dans certains livres (ex : Magnard)…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Image 10" descr="magnard bo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1" y="2128965"/>
            <a:ext cx="4214810" cy="4729035"/>
          </a:xfrm>
          <a:prstGeom prst="rect">
            <a:avLst/>
          </a:prstGeom>
        </p:spPr>
      </p:pic>
      <p:sp>
        <p:nvSpPr>
          <p:cNvPr id="12" name="Espace réservé du texte 5"/>
          <p:cNvSpPr txBox="1">
            <a:spLocks/>
          </p:cNvSpPr>
          <p:nvPr/>
        </p:nvSpPr>
        <p:spPr>
          <a:xfrm>
            <a:off x="214282" y="1571612"/>
            <a:ext cx="5286444" cy="500066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fr-FR" dirty="0" smtClean="0"/>
              <a:t>… et mieux dans d’autres (ex : Belin).</a:t>
            </a:r>
          </a:p>
          <a:p>
            <a:pPr lvl="0" algn="just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Image 12" descr="hachet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625" y="1723308"/>
            <a:ext cx="4477375" cy="5134692"/>
          </a:xfrm>
          <a:prstGeom prst="rect">
            <a:avLst/>
          </a:prstGeom>
        </p:spPr>
      </p:pic>
      <p:pic>
        <p:nvPicPr>
          <p:cNvPr id="20" name="Image 19" descr="belin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919481"/>
            <a:ext cx="7572396" cy="4938519"/>
          </a:xfrm>
          <a:prstGeom prst="rect">
            <a:avLst/>
          </a:prstGeom>
        </p:spPr>
      </p:pic>
      <p:pic>
        <p:nvPicPr>
          <p:cNvPr id="15" name="Image 14" descr="belin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1940368"/>
            <a:ext cx="4857752" cy="491763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590207" y="1285860"/>
            <a:ext cx="3553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 …moyennement (ex : Hachette)…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5"/>
          <p:cNvSpPr txBox="1">
            <a:spLocks/>
          </p:cNvSpPr>
          <p:nvPr/>
        </p:nvSpPr>
        <p:spPr>
          <a:xfrm>
            <a:off x="0" y="3429000"/>
            <a:ext cx="8929718" cy="200026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362456"/>
          </a:xfrm>
        </p:spPr>
        <p:txBody>
          <a:bodyPr/>
          <a:lstStyle/>
          <a:p>
            <a:r>
              <a:rPr lang="fr-FR" sz="4800" dirty="0" smtClean="0"/>
              <a:t>Merci pour votre attention !</a:t>
            </a:r>
            <a:endParaRPr lang="fr-FR" sz="48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3116"/>
            <a:ext cx="7453258" cy="419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362456"/>
          </a:xfrm>
        </p:spPr>
        <p:txBody>
          <a:bodyPr/>
          <a:lstStyle/>
          <a:p>
            <a:r>
              <a:rPr lang="fr-FR" sz="4800" dirty="0" smtClean="0"/>
              <a:t>Rappel du programme 2019</a:t>
            </a:r>
            <a:endParaRPr lang="fr-FR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52600"/>
            <a:ext cx="68865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43240" y="1785926"/>
            <a:ext cx="5857916" cy="714380"/>
          </a:xfrm>
          <a:solidFill>
            <a:schemeClr val="tx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1800" b="1" dirty="0" smtClean="0">
                <a:solidFill>
                  <a:schemeClr val="accent1"/>
                </a:solidFill>
              </a:rPr>
              <a:t>Sous-thème 1B : « La dynamique interne de la Terre »</a:t>
            </a:r>
          </a:p>
          <a:p>
            <a:r>
              <a:rPr lang="fr-FR" sz="1800" b="1" dirty="0" smtClean="0">
                <a:solidFill>
                  <a:schemeClr val="accent1"/>
                </a:solidFill>
              </a:rPr>
              <a:t>Item : </a:t>
            </a:r>
            <a:r>
              <a:rPr lang="fr-FR" sz="1800" b="1" i="1" dirty="0" smtClean="0">
                <a:solidFill>
                  <a:schemeClr val="accent1"/>
                </a:solidFill>
              </a:rPr>
              <a:t>La dynamique de la lithosphère </a:t>
            </a:r>
          </a:p>
        </p:txBody>
      </p:sp>
      <p:sp>
        <p:nvSpPr>
          <p:cNvPr id="7" name="Rectangle 6"/>
          <p:cNvSpPr/>
          <p:nvPr/>
        </p:nvSpPr>
        <p:spPr>
          <a:xfrm>
            <a:off x="928662" y="4429132"/>
            <a:ext cx="6786610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786710" y="4286256"/>
            <a:ext cx="3706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200" b="1" dirty="0" smtClean="0"/>
              <a:t>?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362456"/>
          </a:xfrm>
        </p:spPr>
        <p:txBody>
          <a:bodyPr/>
          <a:lstStyle/>
          <a:p>
            <a:r>
              <a:rPr lang="fr-FR" sz="4800" dirty="0" smtClean="0"/>
              <a:t>Apports scientifiques</a:t>
            </a:r>
            <a:endParaRPr lang="fr-FR" sz="48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285720" y="2357430"/>
            <a:ext cx="5072098" cy="185694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Une source précieuse et très complète : </a:t>
            </a:r>
          </a:p>
          <a:p>
            <a:r>
              <a:rPr lang="fr-FR" dirty="0" smtClean="0"/>
              <a:t>la collection « Enseigner les Sciences de la Terre » dirigée par Patrick De </a:t>
            </a:r>
            <a:r>
              <a:rPr lang="fr-FR" dirty="0" err="1" smtClean="0"/>
              <a:t>Wever</a:t>
            </a:r>
            <a:r>
              <a:rPr lang="fr-FR" dirty="0" smtClean="0"/>
              <a:t>.</a:t>
            </a:r>
          </a:p>
          <a:p>
            <a:pPr algn="ctr"/>
            <a:r>
              <a:rPr lang="fr-FR" dirty="0" err="1" smtClean="0"/>
              <a:t>Juteau</a:t>
            </a:r>
            <a:r>
              <a:rPr lang="fr-FR" dirty="0" smtClean="0"/>
              <a:t> et Maury, 2008, </a:t>
            </a:r>
          </a:p>
          <a:p>
            <a:pPr algn="ctr"/>
            <a:r>
              <a:rPr lang="fr-FR" i="1" u="sng" dirty="0" smtClean="0"/>
              <a:t>La croûte océanique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2050" name="Picture 2" descr="https://pmcdn.priceminister.com/photo/12645183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643050"/>
            <a:ext cx="3490914" cy="5074003"/>
          </a:xfrm>
          <a:prstGeom prst="rect">
            <a:avLst/>
          </a:prstGeom>
          <a:noFill/>
        </p:spPr>
      </p:pic>
      <p:sp>
        <p:nvSpPr>
          <p:cNvPr id="8" name="Espace réservé du texte 5"/>
          <p:cNvSpPr txBox="1">
            <a:spLocks/>
          </p:cNvSpPr>
          <p:nvPr/>
        </p:nvSpPr>
        <p:spPr>
          <a:xfrm>
            <a:off x="285720" y="5001054"/>
            <a:ext cx="5000660" cy="1856946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Beaucoup de ressources également sur les sites 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Eduterre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lang="fr-FR" sz="2200" b="1" dirty="0" err="1" smtClean="0"/>
              <a:t>P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lanet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-terre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362456"/>
          </a:xfrm>
        </p:spPr>
        <p:txBody>
          <a:bodyPr/>
          <a:lstStyle/>
          <a:p>
            <a:r>
              <a:rPr lang="fr-FR" sz="4800" dirty="0" smtClean="0"/>
              <a:t>Apports scientifiques</a:t>
            </a:r>
            <a:endParaRPr lang="fr-FR" sz="48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57158" y="2357430"/>
            <a:ext cx="8501122" cy="571504"/>
          </a:xfrm>
        </p:spPr>
        <p:txBody>
          <a:bodyPr>
            <a:normAutofit/>
          </a:bodyPr>
          <a:lstStyle/>
          <a:p>
            <a:r>
              <a:rPr lang="fr-FR" dirty="0" smtClean="0"/>
              <a:t>Origine des informations scientifiques sur la croûte océanique :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texte 5"/>
          <p:cNvSpPr txBox="1">
            <a:spLocks/>
          </p:cNvSpPr>
          <p:nvPr/>
        </p:nvSpPr>
        <p:spPr>
          <a:xfrm>
            <a:off x="428596" y="3000372"/>
            <a:ext cx="8501122" cy="57150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Les données géophysiques (sismique</a:t>
            </a:r>
            <a:r>
              <a:rPr kumimoji="0" lang="fr-F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réflexion et réfraction surtout)</a:t>
            </a: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texte 5"/>
          <p:cNvSpPr txBox="1">
            <a:spLocks/>
          </p:cNvSpPr>
          <p:nvPr/>
        </p:nvSpPr>
        <p:spPr>
          <a:xfrm>
            <a:off x="357158" y="3714752"/>
            <a:ext cx="8501122" cy="57150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Echantillons et observations</a:t>
            </a:r>
            <a:r>
              <a:rPr kumimoji="0" lang="fr-F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directes des fonds océaniques</a:t>
            </a: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357158" y="4429132"/>
            <a:ext cx="8501122" cy="57150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Etude des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ophiolithes</a:t>
            </a: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362456"/>
          </a:xfrm>
        </p:spPr>
        <p:txBody>
          <a:bodyPr/>
          <a:lstStyle/>
          <a:p>
            <a:r>
              <a:rPr lang="fr-FR" sz="4800" dirty="0" smtClean="0"/>
              <a:t>Apports scientifiques</a:t>
            </a:r>
            <a:endParaRPr lang="fr-FR" sz="4800" dirty="0"/>
          </a:p>
        </p:txBody>
      </p:sp>
      <p:sp>
        <p:nvSpPr>
          <p:cNvPr id="5" name="Espace réservé du texte 5"/>
          <p:cNvSpPr txBox="1">
            <a:spLocks/>
          </p:cNvSpPr>
          <p:nvPr/>
        </p:nvSpPr>
        <p:spPr>
          <a:xfrm>
            <a:off x="357158" y="1785926"/>
            <a:ext cx="8501122" cy="57150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Les données géophysiques (sismique</a:t>
            </a:r>
            <a:r>
              <a:rPr kumimoji="0" lang="fr-F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réflexion et réfraction)</a:t>
            </a: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539622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3143240" y="6286520"/>
            <a:ext cx="1825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Source : Ifremer, modifié</a:t>
            </a:r>
            <a:endParaRPr lang="fr-FR" sz="1200" dirty="0"/>
          </a:p>
        </p:txBody>
      </p:sp>
      <p:sp>
        <p:nvSpPr>
          <p:cNvPr id="11" name="Espace réservé du texte 5"/>
          <p:cNvSpPr txBox="1">
            <a:spLocks/>
          </p:cNvSpPr>
          <p:nvPr/>
        </p:nvSpPr>
        <p:spPr>
          <a:xfrm>
            <a:off x="5857884" y="2428868"/>
            <a:ext cx="3143272" cy="928694"/>
          </a:xfrm>
          <a:prstGeom prst="rect">
            <a:avLst/>
          </a:prstGeom>
        </p:spPr>
        <p:txBody>
          <a:bodyPr vert="horz" lIns="45720" rIns="45720" anchor="t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Modèle de croûte océanique établi depuis plus de 60 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ce réservé du texte 5"/>
          <p:cNvSpPr txBox="1">
            <a:spLocks/>
          </p:cNvSpPr>
          <p:nvPr/>
        </p:nvSpPr>
        <p:spPr>
          <a:xfrm>
            <a:off x="5857884" y="3214686"/>
            <a:ext cx="3143272" cy="57150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Levés</a:t>
            </a:r>
            <a:r>
              <a:rPr kumimoji="0" lang="fr-FR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à grande échelle</a:t>
            </a: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texte 5"/>
          <p:cNvSpPr txBox="1">
            <a:spLocks/>
          </p:cNvSpPr>
          <p:nvPr/>
        </p:nvSpPr>
        <p:spPr>
          <a:xfrm>
            <a:off x="5857884" y="4071942"/>
            <a:ext cx="3143272" cy="200026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Principales</a:t>
            </a:r>
            <a:r>
              <a:rPr kumimoji="0" lang="fr-FR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conclusions :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fr-FR" sz="1900" baseline="0" dirty="0" smtClean="0"/>
              <a:t>La</a:t>
            </a:r>
            <a:r>
              <a:rPr lang="fr-FR" sz="1900" dirty="0" smtClean="0"/>
              <a:t> CO a une épaisseur très constante, faible (</a:t>
            </a:r>
            <a:r>
              <a:rPr lang="fr-FR" sz="2000" dirty="0" smtClean="0"/>
              <a:t>≈ </a:t>
            </a:r>
            <a:r>
              <a:rPr lang="fr-FR" sz="1900" dirty="0" smtClean="0"/>
              <a:t>7 km), et une structure litée.</a:t>
            </a: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362456"/>
          </a:xfrm>
        </p:spPr>
        <p:txBody>
          <a:bodyPr/>
          <a:lstStyle/>
          <a:p>
            <a:r>
              <a:rPr lang="fr-FR" sz="4800" dirty="0" smtClean="0"/>
              <a:t>Apports scientifiques</a:t>
            </a:r>
            <a:endParaRPr lang="fr-FR" sz="4800" dirty="0"/>
          </a:p>
        </p:txBody>
      </p:sp>
      <p:sp>
        <p:nvSpPr>
          <p:cNvPr id="5" name="Espace réservé du texte 5"/>
          <p:cNvSpPr txBox="1">
            <a:spLocks/>
          </p:cNvSpPr>
          <p:nvPr/>
        </p:nvSpPr>
        <p:spPr>
          <a:xfrm>
            <a:off x="357158" y="1785926"/>
            <a:ext cx="8501122" cy="57150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Les données géophysiques (sismique</a:t>
            </a:r>
            <a:r>
              <a:rPr kumimoji="0" lang="fr-F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réflexion et réfraction)</a:t>
            </a: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14678" y="6581001"/>
            <a:ext cx="3191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Source : </a:t>
            </a:r>
            <a:r>
              <a:rPr lang="fr-FR" sz="1200" dirty="0" err="1" smtClean="0"/>
              <a:t>Juteau</a:t>
            </a:r>
            <a:r>
              <a:rPr lang="fr-FR" sz="1200" dirty="0" smtClean="0"/>
              <a:t> et Maury, La croûte océanique</a:t>
            </a:r>
            <a:endParaRPr lang="fr-FR" sz="1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2" y="2306006"/>
            <a:ext cx="7286677" cy="426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3214678" y="2285992"/>
            <a:ext cx="257176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1963                 années 1970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034" y="2571744"/>
            <a:ext cx="3786214" cy="2857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00034" y="2857496"/>
            <a:ext cx="3786214" cy="64294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00034" y="3500438"/>
            <a:ext cx="3786214" cy="192882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00034" y="5429264"/>
            <a:ext cx="3786214" cy="10001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929058" y="250030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C1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929058" y="300037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C2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929058" y="421481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C3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785918" y="5072074"/>
            <a:ext cx="81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Moho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71472" y="6000768"/>
            <a:ext cx="2541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Manteau lithosphérique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86248" y="2285992"/>
            <a:ext cx="3143272" cy="4286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5"/>
          <p:cNvSpPr txBox="1">
            <a:spLocks/>
          </p:cNvSpPr>
          <p:nvPr/>
        </p:nvSpPr>
        <p:spPr>
          <a:xfrm>
            <a:off x="3143240" y="2285992"/>
            <a:ext cx="4286280" cy="4286280"/>
          </a:xfrm>
          <a:prstGeom prst="rect">
            <a:avLst/>
          </a:prstGeom>
          <a:solidFill>
            <a:schemeClr val="tx1"/>
          </a:solidFill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Modèle très</a:t>
            </a:r>
            <a:r>
              <a:rPr kumimoji="0" lang="fr-FR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constant, et i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ndépendant des taux d’accrétion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200" dirty="0" smtClean="0">
                <a:solidFill>
                  <a:schemeClr val="accent1">
                    <a:lumMod val="75000"/>
                  </a:schemeClr>
                </a:solidFill>
              </a:rPr>
              <a:t>Attribution des roches par c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omparaison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avec dragage et forages, et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ophiolithes</a:t>
            </a: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1" grpId="0"/>
      <p:bldP spid="22" grpId="0"/>
      <p:bldP spid="23" grpId="0"/>
      <p:bldP spid="24" grpId="0"/>
      <p:bldP spid="26" grpId="0" animBg="1"/>
      <p:bldP spid="26" grpId="1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6215074" y="6581001"/>
            <a:ext cx="1086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Source : IPGP</a:t>
            </a:r>
            <a:endParaRPr lang="fr-FR" sz="1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48"/>
            <a:ext cx="621173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"/>
            <a:ext cx="3857620" cy="294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ZoneTexte 14"/>
          <p:cNvSpPr txBox="1"/>
          <p:nvPr/>
        </p:nvSpPr>
        <p:spPr>
          <a:xfrm>
            <a:off x="5786446" y="285728"/>
            <a:ext cx="1607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Décompression </a:t>
            </a:r>
          </a:p>
          <a:p>
            <a:pPr algn="ctr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adiabatique </a:t>
            </a:r>
          </a:p>
          <a:p>
            <a:pPr algn="ctr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(1280 ± 20 °C)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Espace réservé du texte 5"/>
          <p:cNvSpPr txBox="1">
            <a:spLocks/>
          </p:cNvSpPr>
          <p:nvPr/>
        </p:nvSpPr>
        <p:spPr>
          <a:xfrm>
            <a:off x="500034" y="857232"/>
            <a:ext cx="4572032" cy="428628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Volume</a:t>
            </a:r>
            <a:r>
              <a:rPr kumimoji="0" lang="fr-FR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magma produit très constant…</a:t>
            </a: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Espace réservé du texte 5"/>
          <p:cNvSpPr txBox="1">
            <a:spLocks/>
          </p:cNvSpPr>
          <p:nvPr/>
        </p:nvSpPr>
        <p:spPr>
          <a:xfrm>
            <a:off x="571472" y="1357298"/>
            <a:ext cx="4572032" cy="785818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…donc mécanismes</a:t>
            </a:r>
            <a:r>
              <a:rPr kumimoji="0" lang="fr-FR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très similaires, notamment</a:t>
            </a: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température </a:t>
            </a:r>
            <a:r>
              <a:rPr kumimoji="0" lang="fr-FR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très constante…</a:t>
            </a: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Espace réservé du texte 5"/>
          <p:cNvSpPr txBox="1">
            <a:spLocks/>
          </p:cNvSpPr>
          <p:nvPr/>
        </p:nvSpPr>
        <p:spPr>
          <a:xfrm>
            <a:off x="500034" y="2143116"/>
            <a:ext cx="4572032" cy="428628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…donc convection mantellique</a:t>
            </a:r>
            <a:r>
              <a:rPr kumimoji="0" lang="fr-FR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vigoureuse.</a:t>
            </a: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Espace réservé du texte 5"/>
          <p:cNvSpPr txBox="1">
            <a:spLocks/>
          </p:cNvSpPr>
          <p:nvPr/>
        </p:nvSpPr>
        <p:spPr>
          <a:xfrm>
            <a:off x="6215074" y="4643446"/>
            <a:ext cx="2928926" cy="92869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 zones de fracture 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 réduite (2 km)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362456"/>
          </a:xfrm>
        </p:spPr>
        <p:txBody>
          <a:bodyPr/>
          <a:lstStyle/>
          <a:p>
            <a:r>
              <a:rPr lang="fr-FR" sz="4800" dirty="0" smtClean="0"/>
              <a:t>Apports scientifiques</a:t>
            </a:r>
            <a:endParaRPr lang="fr-FR" sz="4800" dirty="0"/>
          </a:p>
        </p:txBody>
      </p:sp>
      <p:sp>
        <p:nvSpPr>
          <p:cNvPr id="5" name="Espace réservé du texte 5"/>
          <p:cNvSpPr txBox="1">
            <a:spLocks/>
          </p:cNvSpPr>
          <p:nvPr/>
        </p:nvSpPr>
        <p:spPr>
          <a:xfrm>
            <a:off x="357158" y="1785926"/>
            <a:ext cx="8501122" cy="57150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Les données géophysiques (sismique</a:t>
            </a:r>
            <a:r>
              <a:rPr kumimoji="0" lang="fr-F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réflexion et réfraction)</a:t>
            </a: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texte 5"/>
          <p:cNvSpPr txBox="1">
            <a:spLocks/>
          </p:cNvSpPr>
          <p:nvPr/>
        </p:nvSpPr>
        <p:spPr>
          <a:xfrm>
            <a:off x="142844" y="2428868"/>
            <a:ext cx="8858312" cy="5715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Limites : données indirectes, longueur d’onde, données moyennées à l’échelle d’un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océan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ce réservé du texte 5"/>
          <p:cNvSpPr txBox="1">
            <a:spLocks/>
          </p:cNvSpPr>
          <p:nvPr/>
        </p:nvSpPr>
        <p:spPr>
          <a:xfrm>
            <a:off x="142844" y="2928934"/>
            <a:ext cx="8858312" cy="5715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Evolution du modèle vers des gradients continus de vitesse (années 1980) : pas de réflecteurs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continus sur de grandes distances.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214282" y="3643314"/>
            <a:ext cx="8786874" cy="5715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données sismiques seules sont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insuffisantes pour déterminer la pétrologie : plusieurs modèles, avec des combinaisons raisonnées.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6" name="Picture 6" descr="https://upload.wikimedia.org/wikipedia/commons/d/da/Nur05018-Pillow_lavas_off_Hawa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9052"/>
            <a:ext cx="4286248" cy="2588948"/>
          </a:xfrm>
          <a:prstGeom prst="rect">
            <a:avLst/>
          </a:prstGeom>
          <a:noFill/>
        </p:spPr>
      </p:pic>
      <p:pic>
        <p:nvPicPr>
          <p:cNvPr id="20490" name="Picture 10" descr="Résultat de recherche d'images pour &quot;serpentine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9" y="4286256"/>
            <a:ext cx="2357422" cy="2571744"/>
          </a:xfrm>
          <a:prstGeom prst="rect">
            <a:avLst/>
          </a:prstGeom>
          <a:noFill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286256"/>
            <a:ext cx="2505073" cy="257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781</TotalTime>
  <Words>1526</Words>
  <PresentationFormat>Affichage à l'écran (4:3)</PresentationFormat>
  <Paragraphs>206</Paragraphs>
  <Slides>27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Débit</vt:lpstr>
      <vt:lpstr>Un point sur les dorsales lentes et rapides</vt:lpstr>
      <vt:lpstr>Rappel du programme 2019</vt:lpstr>
      <vt:lpstr>Rappel du programme 2019</vt:lpstr>
      <vt:lpstr>Apports scientifiques</vt:lpstr>
      <vt:lpstr>Apports scientifiques</vt:lpstr>
      <vt:lpstr>Apports scientifiques</vt:lpstr>
      <vt:lpstr>Apports scientifiques</vt:lpstr>
      <vt:lpstr>Diapositive 8</vt:lpstr>
      <vt:lpstr>Apports scientifiques</vt:lpstr>
      <vt:lpstr>Apports scientifiques</vt:lpstr>
      <vt:lpstr>Apports scientifiques</vt:lpstr>
      <vt:lpstr>Apports scientifiques</vt:lpstr>
      <vt:lpstr>Apports scientifiques</vt:lpstr>
      <vt:lpstr>Apports scientifiques</vt:lpstr>
      <vt:lpstr>Apports scientifiques</vt:lpstr>
      <vt:lpstr>Apports scientifiques</vt:lpstr>
      <vt:lpstr>Apports scientifiques</vt:lpstr>
      <vt:lpstr>Apports scientifiques</vt:lpstr>
      <vt:lpstr>Diapositive 19</vt:lpstr>
      <vt:lpstr>Apports scientifiques</vt:lpstr>
      <vt:lpstr>Diapositive 21</vt:lpstr>
      <vt:lpstr>Apports scientifiques</vt:lpstr>
      <vt:lpstr>Apports scientifiques</vt:lpstr>
      <vt:lpstr>Apports scientifiques</vt:lpstr>
      <vt:lpstr>Diapositive 25</vt:lpstr>
      <vt:lpstr>Et dans les manuels ?</vt:lpstr>
      <vt:lpstr>Merci pour votre attention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point sur les dorsales lentes et rapides</dc:title>
  <dc:creator>Matthias Schultz</dc:creator>
  <cp:lastModifiedBy>Matthias Schultz</cp:lastModifiedBy>
  <cp:revision>118</cp:revision>
  <dcterms:created xsi:type="dcterms:W3CDTF">2019-06-10T09:08:09Z</dcterms:created>
  <dcterms:modified xsi:type="dcterms:W3CDTF">2019-07-10T08:06:21Z</dcterms:modified>
</cp:coreProperties>
</file>